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90" r:id="rId1"/>
  </p:sldMasterIdLst>
  <p:sldIdLst>
    <p:sldId id="256" r:id="rId2"/>
    <p:sldId id="257" r:id="rId3"/>
    <p:sldId id="258" r:id="rId4"/>
    <p:sldId id="275" r:id="rId5"/>
    <p:sldId id="265" r:id="rId6"/>
    <p:sldId id="266" r:id="rId7"/>
    <p:sldId id="264" r:id="rId8"/>
    <p:sldId id="267" r:id="rId9"/>
    <p:sldId id="273" r:id="rId10"/>
    <p:sldId id="274" r:id="rId11"/>
    <p:sldId id="261" r:id="rId12"/>
    <p:sldId id="26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35"/>
    <p:restoredTop sz="94690"/>
  </p:normalViewPr>
  <p:slideViewPr>
    <p:cSldViewPr snapToGrid="0" snapToObjects="1">
      <p:cViewPr varScale="1">
        <p:scale>
          <a:sx n="84" d="100"/>
          <a:sy n="84" d="100"/>
        </p:scale>
        <p:origin x="200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tiff>
</file>

<file path=ppt/media/image11.tiff>
</file>

<file path=ppt/media/image2.jpeg>
</file>

<file path=ppt/media/image3.jp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23474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043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1036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688763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1352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3810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1851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463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976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201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18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855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564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14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003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110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346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198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91" r:id="rId1"/>
    <p:sldLayoutId id="2147484392" r:id="rId2"/>
    <p:sldLayoutId id="2147484393" r:id="rId3"/>
    <p:sldLayoutId id="2147484394" r:id="rId4"/>
    <p:sldLayoutId id="2147484395" r:id="rId5"/>
    <p:sldLayoutId id="2147484396" r:id="rId6"/>
    <p:sldLayoutId id="2147484397" r:id="rId7"/>
    <p:sldLayoutId id="2147484398" r:id="rId8"/>
    <p:sldLayoutId id="2147484399" r:id="rId9"/>
    <p:sldLayoutId id="2147484400" r:id="rId10"/>
    <p:sldLayoutId id="2147484401" r:id="rId11"/>
    <p:sldLayoutId id="2147484402" r:id="rId12"/>
    <p:sldLayoutId id="2147484403" r:id="rId13"/>
    <p:sldLayoutId id="2147484404" r:id="rId14"/>
    <p:sldLayoutId id="2147484405" r:id="rId15"/>
    <p:sldLayoutId id="2147484406" r:id="rId16"/>
    <p:sldLayoutId id="214748440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weathermap.org/" TargetMode="External"/><Relationship Id="rId2" Type="http://schemas.openxmlformats.org/officeDocument/2006/relationships/hyperlink" Target="https://www.houstontx.gov/police/cs/crime-stats-archives.htm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api.io/api-directory/FederalBureauofInvestigationFBI_CrimeDataExplorer_CrimeDataAPI_v1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FEE7A-857B-C140-9446-3B97DA4742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Cold Crime:</a:t>
            </a:r>
            <a:br>
              <a:rPr lang="en-US" b="1" dirty="0"/>
            </a:br>
            <a:r>
              <a:rPr lang="en-US" sz="4400" b="1" dirty="0"/>
              <a:t>winter crime analysis in the city of  Houston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7610D5-8105-FB4B-9C2D-0F99F7EAF7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Group Members: </a:t>
            </a:r>
            <a:r>
              <a:rPr lang="en-US" sz="2000" dirty="0" err="1">
                <a:solidFill>
                  <a:schemeClr val="tx1"/>
                </a:solidFill>
              </a:rPr>
              <a:t>Ozkar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Agoz</a:t>
            </a:r>
            <a:r>
              <a:rPr lang="en-US" sz="2000" dirty="0">
                <a:solidFill>
                  <a:schemeClr val="tx1"/>
                </a:solidFill>
              </a:rPr>
              <a:t>, Melissa </a:t>
            </a:r>
            <a:r>
              <a:rPr lang="en-US" sz="2000" dirty="0" err="1">
                <a:solidFill>
                  <a:schemeClr val="tx1"/>
                </a:solidFill>
              </a:rPr>
              <a:t>Agruda</a:t>
            </a:r>
            <a:r>
              <a:rPr lang="en-US" sz="2000" dirty="0">
                <a:solidFill>
                  <a:schemeClr val="tx1"/>
                </a:solidFill>
              </a:rPr>
              <a:t>, David </a:t>
            </a:r>
            <a:r>
              <a:rPr lang="en-US" sz="2000" dirty="0" err="1">
                <a:solidFill>
                  <a:schemeClr val="tx1"/>
                </a:solidFill>
              </a:rPr>
              <a:t>Ayankoya</a:t>
            </a:r>
            <a:r>
              <a:rPr lang="en-US" sz="2000" dirty="0">
                <a:solidFill>
                  <a:schemeClr val="tx1"/>
                </a:solidFill>
              </a:rPr>
              <a:t>, Douglas </a:t>
            </a:r>
            <a:r>
              <a:rPr lang="en-US" sz="2000" dirty="0" err="1">
                <a:solidFill>
                  <a:schemeClr val="tx1"/>
                </a:solidFill>
              </a:rPr>
              <a:t>NcNeil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28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929C1-1666-6642-860A-47E181A31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642" y="685800"/>
            <a:ext cx="9745757" cy="515937"/>
          </a:xfrm>
        </p:spPr>
        <p:txBody>
          <a:bodyPr>
            <a:normAutofit fontScale="90000"/>
          </a:bodyPr>
          <a:lstStyle/>
          <a:p>
            <a:r>
              <a:rPr lang="en-US" dirty="0"/>
              <a:t>Correlation of the </a:t>
            </a:r>
            <a:r>
              <a:rPr lang="en-US" dirty="0" err="1"/>
              <a:t>dow</a:t>
            </a:r>
            <a:r>
              <a:rPr lang="en-US" dirty="0"/>
              <a:t> jones market to property crime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FF2498-64C4-3D46-BF37-A923F367BC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120" y="4477342"/>
            <a:ext cx="5486400" cy="897932"/>
          </a:xfrm>
        </p:spPr>
        <p:txBody>
          <a:bodyPr>
            <a:normAutofit fontScale="55000" lnSpcReduction="20000"/>
          </a:bodyPr>
          <a:lstStyle/>
          <a:p>
            <a:br>
              <a:rPr lang="en-US" dirty="0"/>
            </a:br>
            <a:endParaRPr lang="en-US" dirty="0"/>
          </a:p>
          <a:p>
            <a:r>
              <a:rPr lang="en-US" dirty="0"/>
              <a:t> </a:t>
            </a:r>
            <a:r>
              <a:rPr lang="en-US" sz="1000" dirty="0"/>
              <a:t>Source: http://</a:t>
            </a:r>
            <a:r>
              <a:rPr lang="en-US" sz="1000" dirty="0" err="1"/>
              <a:t>media.cla.auburn.edu</a:t>
            </a:r>
            <a:r>
              <a:rPr lang="en-US" sz="1000" dirty="0"/>
              <a:t>/economics/</a:t>
            </a:r>
            <a:r>
              <a:rPr lang="en-US" sz="1000" dirty="0" err="1"/>
              <a:t>workingpapers</a:t>
            </a:r>
            <a:r>
              <a:rPr lang="en-US" sz="1000" dirty="0"/>
              <a:t>/ </a:t>
            </a:r>
          </a:p>
          <a:p>
            <a:r>
              <a:rPr lang="en-US" sz="1000" dirty="0"/>
              <a:t>http://</a:t>
            </a:r>
            <a:r>
              <a:rPr lang="en-US" sz="1000" dirty="0" err="1"/>
              <a:t>econpapers.repec.org</a:t>
            </a:r>
            <a:r>
              <a:rPr lang="en-US" sz="1000" dirty="0"/>
              <a:t>/paper/</a:t>
            </a:r>
            <a:r>
              <a:rPr lang="en-US" sz="1000" dirty="0" err="1"/>
              <a:t>abnwpaper</a:t>
            </a:r>
            <a:r>
              <a:rPr lang="en-US" sz="1000" dirty="0"/>
              <a:t>/ </a:t>
            </a:r>
          </a:p>
          <a:p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92434FC-D130-1A41-A23F-CF368F58E03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5320506" y="1201737"/>
            <a:ext cx="5486400" cy="3657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F32BC5B-451E-FE4A-9EC1-DF5F86D0B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462" y="1077994"/>
            <a:ext cx="3497702" cy="339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25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04DF8-1704-B043-8457-EF5EE0579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EB521-FEA1-9942-9488-B431BF9184F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Discuss your findings. Did you find what you expected to find? If not, why not? What inferences or general conclusions can you draw from your analysis?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4906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EB9A2-3F60-8A40-9973-94C14079C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 mortem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26E719-F0A2-124E-94C0-D701F629F99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Discuss any difficulties that arose, and how you dealt with them</a:t>
            </a:r>
          </a:p>
          <a:p>
            <a:r>
              <a:rPr lang="en-US" dirty="0"/>
              <a:t>Discuss any additional questions that came up, but which you didn't have time to answer: What would you research next, if you had two more weeks?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060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E99CF-A338-E240-9897-D2844D0D7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625" y="457200"/>
            <a:ext cx="10396882" cy="1151965"/>
          </a:xfrm>
        </p:spPr>
        <p:txBody>
          <a:bodyPr/>
          <a:lstStyle/>
          <a:p>
            <a:r>
              <a:rPr lang="en-US" dirty="0"/>
              <a:t>Motivation and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BB3AF-696F-FF46-BE92-B30D0513AB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1609166"/>
            <a:ext cx="10394707" cy="3765420"/>
          </a:xfrm>
        </p:spPr>
        <p:txBody>
          <a:bodyPr>
            <a:normAutofit/>
          </a:bodyPr>
          <a:lstStyle/>
          <a:p>
            <a:r>
              <a:rPr lang="en-US" dirty="0"/>
              <a:t>Main Hypothesis: Weather changes may possibly affect the number of crimes</a:t>
            </a:r>
          </a:p>
          <a:p>
            <a:r>
              <a:rPr lang="en-US" dirty="0"/>
              <a:t>Questions</a:t>
            </a:r>
          </a:p>
          <a:p>
            <a:pPr lvl="1"/>
            <a:r>
              <a:rPr lang="en-US" dirty="0"/>
              <a:t>What times did most crimes occur in the winter of 2018-2019?</a:t>
            </a:r>
          </a:p>
          <a:p>
            <a:pPr lvl="1"/>
            <a:r>
              <a:rPr lang="en-US" dirty="0"/>
              <a:t>Do crime patterns change around the holidays?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747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BFA0B-DF7E-CB4C-B708-FFE2113CA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and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74568-A4FE-1248-B51B-5F6935978A2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 wanted to look at crime data in Houston and since the data was so large , we narrowed down to one season and to look at hourly data.</a:t>
            </a:r>
          </a:p>
          <a:p>
            <a:r>
              <a:rPr lang="en-US" dirty="0"/>
              <a:t>Since most holidays occurred in winter, we chose winter data sets and holiday dates as points of interest. </a:t>
            </a:r>
          </a:p>
          <a:p>
            <a:r>
              <a:rPr lang="en-US" dirty="0"/>
              <a:t>The data set was still very large, we chose Driving under the influence (dui) as the main crime to analyze.</a:t>
            </a:r>
          </a:p>
          <a:p>
            <a:r>
              <a:rPr lang="en-US" dirty="0"/>
              <a:t>We were not completely able to answer some  of our questions to our satisfaction.</a:t>
            </a:r>
          </a:p>
          <a:p>
            <a:pPr lvl="1"/>
            <a:r>
              <a:rPr lang="en-US" dirty="0"/>
              <a:t>Dui data was not available for the 4 years prior to 2018.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295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F0E61-7AF6-5C4A-B95F-EA817A7F4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Questions and data</a:t>
            </a:r>
            <a:br>
              <a:rPr lang="en-US" dirty="0"/>
            </a:br>
            <a:r>
              <a:rPr lang="en-US" dirty="0"/>
              <a:t>Data cleanup and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F48477-CA34-614E-A06F-413D818F99F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November 2018, December 2018 and January 2019 were initially chosen as our data sets.</a:t>
            </a:r>
          </a:p>
          <a:p>
            <a:r>
              <a:rPr lang="en-US" dirty="0"/>
              <a:t>We mainly used crime data from </a:t>
            </a:r>
            <a:r>
              <a:rPr lang="en-US" dirty="0">
                <a:hlinkClick r:id="rId2"/>
              </a:rPr>
              <a:t>https://www.houstontx.gov/police/cs/crime-stats-archives.htm</a:t>
            </a:r>
            <a:endParaRPr lang="en-US" dirty="0"/>
          </a:p>
          <a:p>
            <a:r>
              <a:rPr lang="en-US" dirty="0" err="1"/>
              <a:t>Hpd</a:t>
            </a:r>
            <a:r>
              <a:rPr lang="en-US" dirty="0"/>
              <a:t> website only had these in excel format with several titles and headers that required extensive cleanup and conversion to csv.</a:t>
            </a:r>
          </a:p>
          <a:p>
            <a:r>
              <a:rPr lang="en-US" dirty="0"/>
              <a:t>The 3 files were concatenated before analysis </a:t>
            </a:r>
          </a:p>
          <a:p>
            <a:r>
              <a:rPr lang="en-US" dirty="0"/>
              <a:t>We wanted to use Open weather </a:t>
            </a:r>
            <a:r>
              <a:rPr lang="en-US" dirty="0" err="1"/>
              <a:t>api</a:t>
            </a:r>
            <a:r>
              <a:rPr lang="en-US" dirty="0"/>
              <a:t> to correlate to any findings we may have</a:t>
            </a:r>
          </a:p>
          <a:p>
            <a:pPr lvl="1"/>
            <a:r>
              <a:rPr lang="en-US" dirty="0">
                <a:hlinkClick r:id="rId3"/>
              </a:rPr>
              <a:t>https://openweathermap.org</a:t>
            </a:r>
            <a:endParaRPr lang="en-US" dirty="0"/>
          </a:p>
          <a:p>
            <a:r>
              <a:rPr lang="en-US" dirty="0"/>
              <a:t> a second </a:t>
            </a:r>
            <a:r>
              <a:rPr lang="en-US" dirty="0" err="1"/>
              <a:t>api</a:t>
            </a:r>
            <a:r>
              <a:rPr lang="en-US" dirty="0"/>
              <a:t> source was an </a:t>
            </a:r>
            <a:r>
              <a:rPr lang="en-US" dirty="0" err="1"/>
              <a:t>fbi</a:t>
            </a:r>
            <a:r>
              <a:rPr lang="en-US" dirty="0"/>
              <a:t> website</a:t>
            </a:r>
          </a:p>
          <a:p>
            <a:pPr lvl="1"/>
            <a:r>
              <a:rPr lang="en-US" dirty="0"/>
              <a:t> </a:t>
            </a:r>
            <a:r>
              <a:rPr lang="en-US" dirty="0">
                <a:hlinkClick r:id="rId4"/>
              </a:rPr>
              <a:t>https://aapi.io/api-directory/FederalBureauofInvestigationFBI_CrimeDataExplorer_CrimeDataAPI_v1/</a:t>
            </a:r>
            <a:r>
              <a:rPr lang="en-US" dirty="0"/>
              <a:t>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614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3E1DA7D8-C6B6-5844-97AC-23FDE0820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563880"/>
            <a:ext cx="10317480" cy="914400"/>
          </a:xfrm>
        </p:spPr>
        <p:txBody>
          <a:bodyPr>
            <a:normAutofit fontScale="90000"/>
          </a:bodyPr>
          <a:lstStyle/>
          <a:p>
            <a:r>
              <a:rPr lang="en-US" dirty="0"/>
              <a:t>dui for thanksgiving, Christmas,  new year’s day and 3 month average</a:t>
            </a: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490933A5-B700-674E-BF76-3E9807E3A61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885184" y="1755457"/>
            <a:ext cx="4326895" cy="311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219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E2F6C-B461-4041-850A-6D0C1C7B9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795" y="411479"/>
            <a:ext cx="6345301" cy="643467"/>
          </a:xfrm>
        </p:spPr>
        <p:txBody>
          <a:bodyPr>
            <a:normAutofit fontScale="90000"/>
          </a:bodyPr>
          <a:lstStyle/>
          <a:p>
            <a:br>
              <a:rPr lang="en-US" sz="2400" dirty="0"/>
            </a:br>
            <a:r>
              <a:rPr lang="en-US" sz="2400" dirty="0"/>
              <a:t>5 year comparison of burglaries over hours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E90737-5EA1-F146-9551-171C7E8A6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351" y="1751256"/>
            <a:ext cx="3700591" cy="27360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55348F8-7A5F-6B4E-ADEB-6F3C14465B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60" y="1751256"/>
            <a:ext cx="3700591" cy="27360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3CB5068-A804-A443-8A15-186257EAB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4521" y="1751255"/>
            <a:ext cx="3799012" cy="2736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576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A13C69-57D5-AB43-BFB8-F0F9C9C4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Premise: residence</a:t>
            </a: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C1C6BF2B-AF9D-E944-A2D6-FA39839C3B8B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l="13101" r="13101"/>
          <a:stretch>
            <a:fillRect/>
          </a:stretch>
        </p:blipFill>
        <p:spPr>
          <a:xfrm>
            <a:off x="4229178" y="2084200"/>
            <a:ext cx="5397558" cy="2505813"/>
          </a:xfrm>
          <a:prstGeom prst="rect">
            <a:avLst/>
          </a:prstGeom>
        </p:spPr>
      </p:pic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8386E1E8-DD9B-A44B-8499-97F6B4220471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/>
          <a:stretch>
            <a:fillRect/>
          </a:stretch>
        </p:blipFill>
        <p:spPr>
          <a:xfrm>
            <a:off x="556426" y="2084200"/>
            <a:ext cx="3443239" cy="250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136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389E6-E0DA-394F-970E-B43564BDC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Pie chart % Dui to all crimes in Houston from </a:t>
            </a:r>
            <a:r>
              <a:rPr lang="en-US" dirty="0" err="1"/>
              <a:t>nov.</a:t>
            </a:r>
            <a:r>
              <a:rPr lang="en-US" dirty="0"/>
              <a:t> 1, 2018 to Jan 31, 2019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5730D7-12EF-5042-9DDF-30D83942B9A9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8D10F3-1745-3649-AB28-3F924DE1794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349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BF6ED-DB1B-524F-A400-7D21BD0F2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905C0-192C-194B-967F-33477A20020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726C12-CCF9-0B4A-ADB9-8EEE04D9EAD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3911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{DF18AFE1-8088-9944-A501-FB1E95186C2C}tf10001077</Template>
  <TotalTime>3327</TotalTime>
  <Words>377</Words>
  <Application>Microsoft Macintosh PowerPoint</Application>
  <PresentationFormat>Widescreen</PresentationFormat>
  <Paragraphs>37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Impact</vt:lpstr>
      <vt:lpstr>Main Event</vt:lpstr>
      <vt:lpstr>Cold Crime: winter crime analysis in the city of  Houston</vt:lpstr>
      <vt:lpstr>Motivation and summary</vt:lpstr>
      <vt:lpstr>Motivation and summary</vt:lpstr>
      <vt:lpstr>Questions and data Data cleanup and exploration</vt:lpstr>
      <vt:lpstr>dui for thanksgiving, Christmas,  new year’s day and 3 month average</vt:lpstr>
      <vt:lpstr> 5 year comparison of burglaries over hours</vt:lpstr>
      <vt:lpstr>Premise: residence</vt:lpstr>
      <vt:lpstr>Pie chart % Dui to all crimes in Houston from nov. 1, 2018 to Jan 31, 2019</vt:lpstr>
      <vt:lpstr>PowerPoint Presentation</vt:lpstr>
      <vt:lpstr>Correlation of the dow jones market to property crime </vt:lpstr>
      <vt:lpstr>discussion</vt:lpstr>
      <vt:lpstr>Port mortem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Holiday Crimes In Houston</dc:title>
  <dc:creator>Melissa Agruda</dc:creator>
  <cp:lastModifiedBy>Melissa Agruda</cp:lastModifiedBy>
  <cp:revision>20</cp:revision>
  <dcterms:created xsi:type="dcterms:W3CDTF">2019-09-07T16:57:31Z</dcterms:created>
  <dcterms:modified xsi:type="dcterms:W3CDTF">2019-09-10T00:30:06Z</dcterms:modified>
</cp:coreProperties>
</file>

<file path=docProps/thumbnail.jpeg>
</file>